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9" r:id="rId2"/>
    <p:sldId id="355" r:id="rId3"/>
    <p:sldId id="356" r:id="rId4"/>
    <p:sldId id="340" r:id="rId5"/>
    <p:sldId id="354" r:id="rId6"/>
    <p:sldId id="341" r:id="rId7"/>
    <p:sldId id="344" r:id="rId8"/>
    <p:sldId id="345" r:id="rId9"/>
    <p:sldId id="346" r:id="rId10"/>
    <p:sldId id="347" r:id="rId11"/>
    <p:sldId id="352" r:id="rId12"/>
    <p:sldId id="353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913A-0A4E-4BB9-91A0-EDED7BFCA379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0D123-C365-478D-B643-5A40E248240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9974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D123-C365-478D-B643-5A40E2482401}" type="slidenum">
              <a:rPr lang="es-DO" smtClean="0"/>
              <a:t>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7749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925" y="6404457"/>
            <a:ext cx="658425" cy="3170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7983"/>
            <a:ext cx="857250" cy="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525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8160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925" y="6404457"/>
            <a:ext cx="658425" cy="3170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7983"/>
            <a:ext cx="857250" cy="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925" y="6404457"/>
            <a:ext cx="658425" cy="3170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7983"/>
            <a:ext cx="857250" cy="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925" y="6404457"/>
            <a:ext cx="658425" cy="3170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7983"/>
            <a:ext cx="857250" cy="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925" y="6404457"/>
            <a:ext cx="658425" cy="3170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7983"/>
            <a:ext cx="857250" cy="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925" y="6404457"/>
            <a:ext cx="658425" cy="317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7983"/>
            <a:ext cx="857250" cy="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62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3709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532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8F3A-636A-4E5D-8801-46BEEBEB0940}" type="datetimeFigureOut">
              <a:rPr lang="es-DO" smtClean="0"/>
              <a:t>15/9/2016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4929-62B0-4E67-95F5-046D94F2D9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1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www.educa.org.do/conference-registration-registro-para-la-conferenc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colourbox.com/preview/4300324-the-crowd-of-abstract-peopl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36"/>
          <a:stretch/>
        </p:blipFill>
        <p:spPr bwMode="auto">
          <a:xfrm>
            <a:off x="5956" y="21611"/>
            <a:ext cx="9157648" cy="49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" y="3115739"/>
            <a:ext cx="9169179" cy="1999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5" y="4581763"/>
            <a:ext cx="912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red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República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Dominicana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intercambios</a:t>
            </a:r>
            <a:endParaRPr lang="es-DO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EDUC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562" y="5626534"/>
            <a:ext cx="1596944" cy="7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IDIA\IDIA Countries\Dominican Republic\ConnectDR\Pre-Conference\Agenda\Logos\LOGO embajada US en Santo Doming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6" y="5482293"/>
            <a:ext cx="1445045" cy="95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0" y="5605371"/>
            <a:ext cx="1967160" cy="6478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59" y="3228117"/>
            <a:ext cx="5721988" cy="15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369376" y="586854"/>
            <a:ext cx="5318396" cy="1741347"/>
          </a:xfrm>
          <a:custGeom>
            <a:avLst/>
            <a:gdLst>
              <a:gd name="connsiteX0" fmla="*/ 0 w 5318396"/>
              <a:gd name="connsiteY0" fmla="*/ 0 h 1186536"/>
              <a:gd name="connsiteX1" fmla="*/ 4725128 w 5318396"/>
              <a:gd name="connsiteY1" fmla="*/ 0 h 1186536"/>
              <a:gd name="connsiteX2" fmla="*/ 5318396 w 5318396"/>
              <a:gd name="connsiteY2" fmla="*/ 593268 h 1186536"/>
              <a:gd name="connsiteX3" fmla="*/ 4725128 w 5318396"/>
              <a:gd name="connsiteY3" fmla="*/ 1186536 h 1186536"/>
              <a:gd name="connsiteX4" fmla="*/ 0 w 5318396"/>
              <a:gd name="connsiteY4" fmla="*/ 1186536 h 1186536"/>
              <a:gd name="connsiteX5" fmla="*/ 0 w 5318396"/>
              <a:gd name="connsiteY5" fmla="*/ 0 h 1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396" h="1186536">
                <a:moveTo>
                  <a:pt x="5318396" y="1186535"/>
                </a:moveTo>
                <a:lnTo>
                  <a:pt x="593268" y="1186535"/>
                </a:lnTo>
                <a:lnTo>
                  <a:pt x="0" y="593268"/>
                </a:lnTo>
                <a:lnTo>
                  <a:pt x="593268" y="1"/>
                </a:lnTo>
                <a:lnTo>
                  <a:pt x="5318396" y="1"/>
                </a:lnTo>
                <a:lnTo>
                  <a:pt x="5318396" y="1186535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864" tIns="53341" rIns="99568" bIns="53341" numCol="1" spcCol="1270" anchor="ctr" anchorCtr="0">
            <a:noAutofit/>
          </a:bodyPr>
          <a:lstStyle/>
          <a:p>
            <a:pPr lvl="0"/>
            <a:r>
              <a:rPr lang="es-DO" sz="1600" dirty="0" smtClean="0">
                <a:solidFill>
                  <a:schemeClr val="bg1"/>
                </a:solidFill>
              </a:rPr>
              <a:t>Programa de intercambio para que estudiantes </a:t>
            </a:r>
            <a:r>
              <a:rPr lang="es-DO" sz="1600" dirty="0">
                <a:solidFill>
                  <a:schemeClr val="bg1"/>
                </a:solidFill>
              </a:rPr>
              <a:t>dominicanos de pedagogía puedan realizar cursos cortos especializados en el área de ciencias, matemáticas e inglés en universidades </a:t>
            </a:r>
            <a:r>
              <a:rPr lang="es-DO" sz="1600" dirty="0" smtClean="0">
                <a:solidFill>
                  <a:schemeClr val="bg1"/>
                </a:solidFill>
              </a:rPr>
              <a:t>norteamericanas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1139" y="1276027"/>
            <a:ext cx="656475" cy="624770"/>
          </a:xfrm>
          <a:prstGeom prst="ellipse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054701" y="1297580"/>
            <a:ext cx="640592" cy="631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4</a:t>
            </a:r>
            <a:endParaRPr lang="es-DO" sz="40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4458" y="3504091"/>
            <a:ext cx="6941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Promover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en las universidades dominicanas la selección de estudiantes de pedagogía meritorios la realización de cursos cortos en las áreas de ciencias, matemáticas, e inglés.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Identificar cursos cortos en universidades norteamericanas en las áreas de ciencias, matemáticas, e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inglés para docentes.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Identificar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fuentes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diversad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financiamiento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fontAlgn="ctr">
              <a:spcAft>
                <a:spcPts val="1200"/>
              </a:spcAft>
            </a:pP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-2205139" y="9653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300" dirty="0" err="1" smtClean="0">
                <a:solidFill>
                  <a:schemeClr val="accent5">
                    <a:lumMod val="50000"/>
                  </a:schemeClr>
                </a:solidFill>
              </a:rPr>
              <a:t>Componente</a:t>
            </a:r>
            <a:r>
              <a:rPr lang="en-US" sz="4000" spc="3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DO" sz="40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5809" y="2692713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2033144" y="2958479"/>
            <a:ext cx="4714557" cy="48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300" dirty="0" smtClean="0">
                <a:solidFill>
                  <a:schemeClr val="bg2">
                    <a:lumMod val="25000"/>
                  </a:schemeClr>
                </a:solidFill>
              </a:rPr>
              <a:t>ACTIVIDADES</a:t>
            </a:r>
            <a:endParaRPr lang="es-DO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369376" y="586854"/>
            <a:ext cx="5318396" cy="1741347"/>
          </a:xfrm>
          <a:custGeom>
            <a:avLst/>
            <a:gdLst>
              <a:gd name="connsiteX0" fmla="*/ 0 w 5318396"/>
              <a:gd name="connsiteY0" fmla="*/ 0 h 1186536"/>
              <a:gd name="connsiteX1" fmla="*/ 4725128 w 5318396"/>
              <a:gd name="connsiteY1" fmla="*/ 0 h 1186536"/>
              <a:gd name="connsiteX2" fmla="*/ 5318396 w 5318396"/>
              <a:gd name="connsiteY2" fmla="*/ 593268 h 1186536"/>
              <a:gd name="connsiteX3" fmla="*/ 4725128 w 5318396"/>
              <a:gd name="connsiteY3" fmla="*/ 1186536 h 1186536"/>
              <a:gd name="connsiteX4" fmla="*/ 0 w 5318396"/>
              <a:gd name="connsiteY4" fmla="*/ 1186536 h 1186536"/>
              <a:gd name="connsiteX5" fmla="*/ 0 w 5318396"/>
              <a:gd name="connsiteY5" fmla="*/ 0 h 1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396" h="1186536">
                <a:moveTo>
                  <a:pt x="5318396" y="1186535"/>
                </a:moveTo>
                <a:lnTo>
                  <a:pt x="593268" y="1186535"/>
                </a:lnTo>
                <a:lnTo>
                  <a:pt x="0" y="593268"/>
                </a:lnTo>
                <a:lnTo>
                  <a:pt x="593268" y="1"/>
                </a:lnTo>
                <a:lnTo>
                  <a:pt x="5318396" y="1"/>
                </a:lnTo>
                <a:lnTo>
                  <a:pt x="5318396" y="1186535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864" tIns="53341" rIns="99568" bIns="53341" numCol="1" spcCol="1270" anchor="ctr" anchorCtr="0">
            <a:noAutofit/>
          </a:bodyPr>
          <a:lstStyle/>
          <a:p>
            <a:pPr lvl="0"/>
            <a:r>
              <a:rPr lang="es-DO" sz="1600" dirty="0" smtClean="0">
                <a:solidFill>
                  <a:schemeClr val="bg1"/>
                </a:solidFill>
              </a:rPr>
              <a:t>Programa de </a:t>
            </a:r>
            <a:r>
              <a:rPr lang="es-DO" sz="1600" dirty="0">
                <a:solidFill>
                  <a:schemeClr val="bg1"/>
                </a:solidFill>
              </a:rPr>
              <a:t>i</a:t>
            </a:r>
            <a:r>
              <a:rPr lang="es-DO" sz="1600" dirty="0" smtClean="0">
                <a:solidFill>
                  <a:schemeClr val="bg1"/>
                </a:solidFill>
              </a:rPr>
              <a:t>nvestigación en conjunto entre profesores de universidades de Estados Unidos y la República Dominicana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1139" y="1276027"/>
            <a:ext cx="656475" cy="624770"/>
          </a:xfrm>
          <a:prstGeom prst="ellipse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054701" y="1297580"/>
            <a:ext cx="640592" cy="631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5</a:t>
            </a:r>
            <a:endParaRPr lang="es-DO" sz="40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4458" y="3504091"/>
            <a:ext cx="69413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Promover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en las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universidades, el sector privado, el sector público, y la sociedad civil de la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epública Dominicana la proposición de proyectos de investigación en áreas estratégicas para el desarrollo del país.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Identificar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 universidades dominicanas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y de Estados Unidos interesadas en apoyar las investigaciones propuestas y dispuestas a recibir investigadores para estancias cortas en ambos países.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Identificar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fuentes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diversas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financiamiento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fontAlgn="ctr">
              <a:spcAft>
                <a:spcPts val="1200"/>
              </a:spcAft>
            </a:pP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-2205139" y="9653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300" dirty="0" err="1" smtClean="0">
                <a:solidFill>
                  <a:schemeClr val="accent5">
                    <a:lumMod val="50000"/>
                  </a:schemeClr>
                </a:solidFill>
              </a:rPr>
              <a:t>Componente</a:t>
            </a:r>
            <a:r>
              <a:rPr lang="en-US" sz="4000" spc="3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DO" sz="40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5809" y="2692713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2033144" y="2958479"/>
            <a:ext cx="4714557" cy="48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300" dirty="0" smtClean="0">
                <a:solidFill>
                  <a:schemeClr val="bg2">
                    <a:lumMod val="25000"/>
                  </a:schemeClr>
                </a:solidFill>
              </a:rPr>
              <a:t>ACTIVIDADES</a:t>
            </a:r>
            <a:endParaRPr lang="es-DO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369376" y="586854"/>
            <a:ext cx="5318396" cy="1741347"/>
          </a:xfrm>
          <a:custGeom>
            <a:avLst/>
            <a:gdLst>
              <a:gd name="connsiteX0" fmla="*/ 0 w 5318396"/>
              <a:gd name="connsiteY0" fmla="*/ 0 h 1186536"/>
              <a:gd name="connsiteX1" fmla="*/ 4725128 w 5318396"/>
              <a:gd name="connsiteY1" fmla="*/ 0 h 1186536"/>
              <a:gd name="connsiteX2" fmla="*/ 5318396 w 5318396"/>
              <a:gd name="connsiteY2" fmla="*/ 593268 h 1186536"/>
              <a:gd name="connsiteX3" fmla="*/ 4725128 w 5318396"/>
              <a:gd name="connsiteY3" fmla="*/ 1186536 h 1186536"/>
              <a:gd name="connsiteX4" fmla="*/ 0 w 5318396"/>
              <a:gd name="connsiteY4" fmla="*/ 1186536 h 1186536"/>
              <a:gd name="connsiteX5" fmla="*/ 0 w 5318396"/>
              <a:gd name="connsiteY5" fmla="*/ 0 h 1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396" h="1186536">
                <a:moveTo>
                  <a:pt x="5318396" y="1186535"/>
                </a:moveTo>
                <a:lnTo>
                  <a:pt x="593268" y="1186535"/>
                </a:lnTo>
                <a:lnTo>
                  <a:pt x="0" y="593268"/>
                </a:lnTo>
                <a:lnTo>
                  <a:pt x="593268" y="1"/>
                </a:lnTo>
                <a:lnTo>
                  <a:pt x="5318396" y="1"/>
                </a:lnTo>
                <a:lnTo>
                  <a:pt x="5318396" y="1186535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864" tIns="53341" rIns="99568" bIns="53341" numCol="1" spcCol="1270" anchor="ctr" anchorCtr="0">
            <a:noAutofit/>
          </a:bodyPr>
          <a:lstStyle/>
          <a:p>
            <a:pPr lvl="0"/>
            <a:r>
              <a:rPr lang="es-DO" sz="1600" dirty="0" smtClean="0">
                <a:solidFill>
                  <a:schemeClr val="bg1"/>
                </a:solidFill>
              </a:rPr>
              <a:t>Programa de </a:t>
            </a:r>
            <a:r>
              <a:rPr lang="es-DO" sz="1600" dirty="0">
                <a:solidFill>
                  <a:schemeClr val="bg1"/>
                </a:solidFill>
              </a:rPr>
              <a:t>c</a:t>
            </a:r>
            <a:r>
              <a:rPr lang="es-DO" sz="1600" dirty="0" smtClean="0">
                <a:solidFill>
                  <a:schemeClr val="bg1"/>
                </a:solidFill>
              </a:rPr>
              <a:t>onstrucción de capacidades para aprovechar oportunidades de intercambio y becas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1139" y="1276027"/>
            <a:ext cx="656475" cy="624770"/>
          </a:xfrm>
          <a:prstGeom prst="ellipse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054701" y="1297580"/>
            <a:ext cx="640592" cy="631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6</a:t>
            </a:r>
            <a:endParaRPr lang="es-DO" sz="40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6222" y="3070486"/>
            <a:ext cx="75633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Estudio para identificar  otros sectores y sub-sectores prioritarios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Fortalecer oficinas de intercambio estudiantil y relaciones internacionales en las universidades 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Expandir programa de inglés de inmersión en las universidades dominicanas.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Promover cursos de preparación para exámenes estandarizados exigidos por universidades de Estados Unidos (TOEFL, SAT, GRE, etc.)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Diseñar e implementar una estrategia de comunicación dirigida a informar y motivar potenciales beneficiarios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Monitorear y evaluar el impacto de los programas para retroalimentar y fortalecer el sistema de intercambios estudiantiles y laborales entres Estados Unidos y la República Dominicana</a:t>
            </a: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fontAlgn="ctr">
              <a:spcAft>
                <a:spcPts val="1200"/>
              </a:spcAft>
            </a:pP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-2205139" y="9653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300" dirty="0" err="1" smtClean="0">
                <a:solidFill>
                  <a:schemeClr val="accent5">
                    <a:lumMod val="50000"/>
                  </a:schemeClr>
                </a:solidFill>
              </a:rPr>
              <a:t>Componente</a:t>
            </a:r>
            <a:r>
              <a:rPr lang="en-US" sz="4000" spc="3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DO" sz="40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5809" y="2542587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2109476" y="2581723"/>
            <a:ext cx="4714557" cy="48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300" dirty="0" smtClean="0">
                <a:solidFill>
                  <a:schemeClr val="bg2">
                    <a:lumMod val="25000"/>
                  </a:schemeClr>
                </a:solidFill>
              </a:rPr>
              <a:t>ACTIVIDADES</a:t>
            </a:r>
            <a:endParaRPr lang="es-DO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colourbox.com/preview/4300324-the-crowd-of-abstract-peopl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36"/>
          <a:stretch/>
        </p:blipFill>
        <p:spPr bwMode="auto">
          <a:xfrm>
            <a:off x="5956" y="21611"/>
            <a:ext cx="9157648" cy="49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5400" y="4581525"/>
            <a:ext cx="9169400" cy="504825"/>
          </a:xfrm>
          <a:solidFill>
            <a:schemeClr val="accent5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DO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Contactos</a:t>
            </a:r>
            <a:endParaRPr lang="es-DO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2" descr="EDU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59" y="5471762"/>
            <a:ext cx="1432816" cy="7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65843" y="5361277"/>
            <a:ext cx="236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 smtClean="0"/>
              <a:t>Oriana Izquierdo</a:t>
            </a:r>
          </a:p>
          <a:p>
            <a:r>
              <a:rPr lang="es-DO" dirty="0" smtClean="0"/>
              <a:t>Coordinadora</a:t>
            </a:r>
          </a:p>
          <a:p>
            <a:r>
              <a:rPr lang="es-DO" dirty="0" smtClean="0"/>
              <a:t>orianai@educa.org.do</a:t>
            </a:r>
            <a:endParaRPr lang="es-D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780" y="5356625"/>
            <a:ext cx="1969179" cy="6462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687403" y="5356625"/>
            <a:ext cx="2456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 err="1" smtClean="0"/>
              <a:t>Rayvelis</a:t>
            </a:r>
            <a:r>
              <a:rPr lang="es-DO" dirty="0" smtClean="0"/>
              <a:t> Roa</a:t>
            </a:r>
          </a:p>
          <a:p>
            <a:r>
              <a:rPr lang="es-DO" dirty="0" smtClean="0"/>
              <a:t>Gerente de Proyectos</a:t>
            </a:r>
          </a:p>
          <a:p>
            <a:r>
              <a:rPr lang="es-DO" dirty="0" smtClean="0"/>
              <a:t>rroa@conep.org.do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18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280" y="1577849"/>
            <a:ext cx="7969440" cy="46893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DO" sz="1600" dirty="0">
                <a:latin typeface="Calibri Light" panose="020F0302020204030204" pitchFamily="34" charset="0"/>
              </a:rPr>
              <a:t>El Consejo Nacional de la Empresa Privada (CONEP), tiene como uno de sus proyectos la red ConnectDR, cuyo objetivo principal  es lograr que cada año incrementar intercambios de  estudiantes y/o profesionales norteamericanos y dominicanos, contribuyan al desarrollo de sectores estratégicos </a:t>
            </a:r>
            <a:r>
              <a:rPr lang="es-DO" sz="1600" dirty="0" smtClean="0">
                <a:latin typeface="Calibri Light" panose="020F0302020204030204" pitchFamily="34" charset="0"/>
              </a:rPr>
              <a:t>de </a:t>
            </a:r>
            <a:r>
              <a:rPr lang="es-DO" sz="1600" dirty="0">
                <a:latin typeface="Calibri Light" panose="020F0302020204030204" pitchFamily="34" charset="0"/>
              </a:rPr>
              <a:t>la economía dominicana, es por esta razón que necesitamos la participación activa de líderes empresariales y representantes del sector que puedan aportar a la discusión sobre cómo aprovechar al máximo esta iniciativa para el beneficio del país</a:t>
            </a:r>
            <a:r>
              <a:rPr lang="es-DO" sz="1600" dirty="0" smtClean="0">
                <a:latin typeface="Calibri Light" panose="020F0302020204030204" pitchFamily="34" charset="0"/>
              </a:rPr>
              <a:t>.</a:t>
            </a:r>
            <a:endParaRPr lang="es-DO" sz="1600" dirty="0">
              <a:latin typeface="Calibri Light" panose="020F0302020204030204" pitchFamily="34" charset="0"/>
            </a:endParaRPr>
          </a:p>
          <a:p>
            <a:pPr algn="just"/>
            <a:r>
              <a:rPr lang="es-DO" sz="1600" dirty="0">
                <a:latin typeface="Calibri Light" panose="020F0302020204030204" pitchFamily="34" charset="0"/>
              </a:rPr>
              <a:t>Esto sería a través de una colaboración entre el sector privado, las universidades dominicanas y el gobierno dominicano para crear y promover programas de intercambio desde y hacia la República Dominicana y las universidades de Estados Unidos. </a:t>
            </a:r>
          </a:p>
          <a:p>
            <a:pPr algn="just"/>
            <a:r>
              <a:rPr lang="es-DO" sz="1600" dirty="0">
                <a:latin typeface="Calibri Light" panose="020F0302020204030204" pitchFamily="34" charset="0"/>
              </a:rPr>
              <a:t>Estos programas de intercambio se desarrollarán a partir de las necesidades del sector privado,  frente a las deficiencias de capital humano a través de la intervención educativa. </a:t>
            </a:r>
            <a:r>
              <a:rPr lang="es-DO" sz="1600" dirty="0">
                <a:latin typeface="Calibri Light" panose="020F0302020204030204" pitchFamily="34" charset="0"/>
              </a:rPr>
              <a:t>En tal sentido, CONEP ha asignado EDUCA para gestionar y ejecutar esta coordinación de la red en conjunto con la Embajada de los Estados Unidos en el </a:t>
            </a:r>
            <a:r>
              <a:rPr lang="es-DO" sz="1600" dirty="0" smtClean="0">
                <a:latin typeface="Calibri Light" panose="020F0302020204030204" pitchFamily="34" charset="0"/>
              </a:rPr>
              <a:t>país</a:t>
            </a:r>
            <a:r>
              <a:rPr lang="es-DO" sz="2000" dirty="0" smtClean="0">
                <a:latin typeface="Calibri Light" panose="020F0302020204030204" pitchFamily="34" charset="0"/>
              </a:rPr>
              <a:t>.</a:t>
            </a:r>
            <a:endParaRPr lang="es-DO" sz="2000" dirty="0">
              <a:latin typeface="Calibri Light" panose="020F0302020204030204" pitchFamily="34" charset="0"/>
            </a:endParaRPr>
          </a:p>
          <a:p>
            <a:pPr algn="just"/>
            <a:r>
              <a:rPr lang="es-DO" sz="1600" dirty="0">
                <a:latin typeface="Calibri Light" panose="020F0302020204030204" pitchFamily="34" charset="0"/>
              </a:rPr>
              <a:t>Con </a:t>
            </a:r>
            <a:r>
              <a:rPr lang="es-DO" sz="1600" dirty="0">
                <a:latin typeface="Calibri Light" panose="020F0302020204030204" pitchFamily="34" charset="0"/>
              </a:rPr>
              <a:t>el fin de entender mejor las necesidades de los sectores, </a:t>
            </a:r>
            <a:r>
              <a:rPr lang="es-DO" sz="1600" dirty="0" smtClean="0">
                <a:latin typeface="Calibri Light" panose="020F0302020204030204" pitchFamily="34" charset="0"/>
              </a:rPr>
              <a:t>hemos desarrollado el “Taller de Conexiones” el 27/28 de septiembre 2016.  La Dra. Lori Snyder de NC </a:t>
            </a:r>
            <a:r>
              <a:rPr lang="es-DO" sz="1600" dirty="0" err="1" smtClean="0">
                <a:latin typeface="Calibri Light" panose="020F0302020204030204" pitchFamily="34" charset="0"/>
              </a:rPr>
              <a:t>State</a:t>
            </a:r>
            <a:r>
              <a:rPr lang="es-DO" sz="1600" dirty="0" smtClean="0">
                <a:latin typeface="Calibri Light" panose="020F0302020204030204" pitchFamily="34" charset="0"/>
              </a:rPr>
              <a:t> </a:t>
            </a:r>
            <a:r>
              <a:rPr lang="es-DO" sz="1600" dirty="0" err="1" smtClean="0">
                <a:latin typeface="Calibri Light" panose="020F0302020204030204" pitchFamily="34" charset="0"/>
              </a:rPr>
              <a:t>University</a:t>
            </a:r>
            <a:r>
              <a:rPr lang="es-DO" sz="1600" dirty="0" smtClean="0">
                <a:latin typeface="Calibri Light" panose="020F0302020204030204" pitchFamily="34" charset="0"/>
              </a:rPr>
              <a:t> ser la moderadora del taller. </a:t>
            </a:r>
            <a:endParaRPr lang="es-DO" sz="1600" dirty="0">
              <a:latin typeface="Calibri Light" panose="020F0302020204030204" pitchFamily="34" charset="0"/>
            </a:endParaRPr>
          </a:p>
          <a:p>
            <a:endParaRPr lang="es-DO" sz="2000" dirty="0"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11593"/>
            <a:ext cx="9163604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s-DO" sz="3600" spc="300" dirty="0" smtClean="0">
                <a:solidFill>
                  <a:srgbClr val="1E22AA"/>
                </a:solidFill>
              </a:rPr>
              <a:t>Taller de Conexiones</a:t>
            </a:r>
            <a:endParaRPr lang="es-DO" sz="3600" spc="300" dirty="0">
              <a:solidFill>
                <a:srgbClr val="1E22AA"/>
              </a:solidFill>
            </a:endParaRPr>
          </a:p>
        </p:txBody>
      </p:sp>
      <p:cxnSp>
        <p:nvCxnSpPr>
          <p:cNvPr id="5" name="Straight Connector 20"/>
          <p:cNvCxnSpPr/>
          <p:nvPr/>
        </p:nvCxnSpPr>
        <p:spPr>
          <a:xfrm>
            <a:off x="2291054" y="1323834"/>
            <a:ext cx="4561892" cy="0"/>
          </a:xfrm>
          <a:prstGeom prst="line">
            <a:avLst/>
          </a:prstGeom>
          <a:ln>
            <a:solidFill>
              <a:srgbClr val="00B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1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nvitacion Conferencia ConnectDR.pdf - Adobe Acrobat Reader DC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21041" r="22485" b="4277"/>
          <a:stretch/>
        </p:blipFill>
        <p:spPr>
          <a:xfrm>
            <a:off x="962166" y="668741"/>
            <a:ext cx="7499445" cy="5340161"/>
          </a:xfrm>
        </p:spPr>
      </p:pic>
    </p:spTree>
    <p:extLst>
      <p:ext uri="{BB962C8B-B14F-4D97-AF65-F5344CB8AC3E}">
        <p14:creationId xmlns:p14="http://schemas.microsoft.com/office/powerpoint/2010/main" val="394586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755" y="1404666"/>
            <a:ext cx="8190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alibri Light" panose="020F0302020204030204" pitchFamily="34" charset="0"/>
              </a:rPr>
              <a:t>Establecer una red de oportunidades, conexiones y conocimiento,  que impulse el intercambio de estudiantes  y profesionales  estadounidenses y dominicanos, a fin de contribuir al desarrollo de sectores prioritarios para la República Dominicana</a:t>
            </a:r>
            <a:r>
              <a:rPr lang="es-ES" sz="2000" dirty="0" smtClean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6" name="Rectangle 2"/>
          <p:cNvSpPr/>
          <p:nvPr/>
        </p:nvSpPr>
        <p:spPr>
          <a:xfrm>
            <a:off x="526755" y="3952565"/>
            <a:ext cx="8190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alibri Light" panose="020F0302020204030204" pitchFamily="34" charset="0"/>
              </a:rPr>
              <a:t>Ser un referente de diálogo y articulación entre el sector público, el sector privado, las academias y la sociedad civil en materia de desarrollo de capital humano e internacionalización de la educación superior; en el cual se alinean objetivos, acciones y presupuestos en a fin de aumentar la efectividad y alcance de los programas de intercambio estudiantiles y profesionales</a:t>
            </a:r>
            <a:r>
              <a:rPr lang="es-ES" sz="2000" dirty="0" smtClean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1593"/>
            <a:ext cx="9163604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s-DO" sz="3600" spc="300" dirty="0" smtClean="0">
                <a:solidFill>
                  <a:srgbClr val="1E22AA"/>
                </a:solidFill>
              </a:rPr>
              <a:t>Misión</a:t>
            </a:r>
            <a:endParaRPr lang="es-DO" sz="3600" spc="300" dirty="0">
              <a:solidFill>
                <a:srgbClr val="1E22AA"/>
              </a:solidFill>
            </a:endParaRPr>
          </a:p>
        </p:txBody>
      </p:sp>
      <p:cxnSp>
        <p:nvCxnSpPr>
          <p:cNvPr id="7" name="Straight Connector 20"/>
          <p:cNvCxnSpPr/>
          <p:nvPr/>
        </p:nvCxnSpPr>
        <p:spPr>
          <a:xfrm>
            <a:off x="2291054" y="1323834"/>
            <a:ext cx="4561892" cy="0"/>
          </a:xfrm>
          <a:prstGeom prst="line">
            <a:avLst/>
          </a:prstGeom>
          <a:ln>
            <a:solidFill>
              <a:srgbClr val="00B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25104" y="3059492"/>
            <a:ext cx="916360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3600" spc="300" dirty="0" smtClean="0">
                <a:solidFill>
                  <a:srgbClr val="1E22AA"/>
                </a:solidFill>
              </a:rPr>
              <a:t>Visión</a:t>
            </a:r>
            <a:endParaRPr lang="es-DO" sz="3600" spc="300" dirty="0">
              <a:solidFill>
                <a:srgbClr val="1E22AA"/>
              </a:solidFill>
            </a:endParaRPr>
          </a:p>
        </p:txBody>
      </p:sp>
      <p:cxnSp>
        <p:nvCxnSpPr>
          <p:cNvPr id="9" name="Straight Connector 20"/>
          <p:cNvCxnSpPr/>
          <p:nvPr/>
        </p:nvCxnSpPr>
        <p:spPr>
          <a:xfrm>
            <a:off x="2416158" y="3871733"/>
            <a:ext cx="4561892" cy="0"/>
          </a:xfrm>
          <a:prstGeom prst="line">
            <a:avLst/>
          </a:prstGeom>
          <a:ln>
            <a:solidFill>
              <a:srgbClr val="00B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878" y="3338409"/>
            <a:ext cx="8190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Lograr que cada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año, al menos 350 estudiantes y/o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profesionales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estadounidenses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y dominicanos, contribuyan al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impulso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de sectores estratégicos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seleccionados para el desarrollo de la República Dominicana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 algn="ctr"/>
            <a:endParaRPr lang="es-E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0268"/>
            <a:ext cx="9163604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spc="300" dirty="0" smtClean="0">
                <a:solidFill>
                  <a:schemeClr val="accent5">
                    <a:lumMod val="50000"/>
                  </a:schemeClr>
                </a:solidFill>
              </a:rPr>
              <a:t>OBJETIVO GENERAL</a:t>
            </a:r>
            <a:endParaRPr lang="es-DO" sz="36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00856" y="3166282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551579" y="2425775"/>
            <a:ext cx="1768666" cy="1780529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4" name="Oval 23"/>
          <p:cNvSpPr/>
          <p:nvPr/>
        </p:nvSpPr>
        <p:spPr>
          <a:xfrm>
            <a:off x="1954732" y="2411898"/>
            <a:ext cx="1768666" cy="1780529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6" y="282890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es-ES" sz="3600" spc="300" dirty="0" smtClean="0">
                <a:solidFill>
                  <a:schemeClr val="accent5">
                    <a:lumMod val="50000"/>
                  </a:schemeClr>
                </a:solidFill>
              </a:rPr>
              <a:t>SECTORES </a:t>
            </a:r>
            <a:br>
              <a:rPr lang="es-ES" sz="3600" spc="3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3600" spc="300" dirty="0" smtClean="0">
                <a:solidFill>
                  <a:schemeClr val="accent5">
                    <a:lumMod val="50000"/>
                  </a:schemeClr>
                </a:solidFill>
              </a:rPr>
              <a:t>SELECCIONADOS*</a:t>
            </a:r>
            <a:endParaRPr lang="es-DO" sz="36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6" name="Picture 8" descr="http://www.airplaneclipart.com/free_airplane_clipart/jet_airliner_travel_icon_0515-1011-1111-5504_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33" y="1920661"/>
            <a:ext cx="1549109" cy="8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owinenergy.com/wp-content/uploads/sites/2/2013/08/Renewable-Icon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6F7"/>
              </a:clrFrom>
              <a:clrTo>
                <a:srgbClr val="F5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11435" r="14042" b="12530"/>
          <a:stretch/>
        </p:blipFill>
        <p:spPr bwMode="auto">
          <a:xfrm>
            <a:off x="3995473" y="1702671"/>
            <a:ext cx="1216778" cy="1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anufacturing ic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54" y="1695241"/>
            <a:ext cx="1423817" cy="1423818"/>
          </a:xfrm>
          <a:prstGeom prst="rect">
            <a:avLst/>
          </a:prstGeom>
          <a:noFill/>
          <a:ln/>
        </p:spPr>
      </p:pic>
      <p:pic>
        <p:nvPicPr>
          <p:cNvPr id="2070" name="Picture 22" descr="tracto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39" y="1897309"/>
            <a:ext cx="1177494" cy="11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09503" y="2942285"/>
            <a:ext cx="1463040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EDUCACIÓN</a:t>
            </a:r>
            <a:endParaRPr lang="es-DO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84768" y="2922792"/>
            <a:ext cx="1463040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TURISMO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84375" y="2895684"/>
            <a:ext cx="1463040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ENERGÍA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61341" y="2956624"/>
            <a:ext cx="1463040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  &amp; ZONAS FRANCAS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298370" y="2930720"/>
            <a:ext cx="1926343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AGROPECUARIA</a:t>
            </a:r>
            <a:endParaRPr lang="es-DO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092987" y="1608453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611123" y="6159124"/>
            <a:ext cx="7202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 smtClean="0"/>
              <a:t>*</a:t>
            </a:r>
            <a:r>
              <a:rPr lang="es-DO" sz="1200" dirty="0" smtClean="0"/>
              <a:t>validados por </a:t>
            </a:r>
            <a:r>
              <a:rPr lang="es-DO" sz="1200" dirty="0"/>
              <a:t>las organizaciones </a:t>
            </a:r>
            <a:r>
              <a:rPr lang="es-DO" sz="1200" dirty="0" smtClean="0"/>
              <a:t>presentes durante 1ra. Conferencia </a:t>
            </a:r>
            <a:r>
              <a:rPr lang="es-DO" sz="1200" dirty="0" smtClean="0"/>
              <a:t>ConnectDR en 2015; </a:t>
            </a:r>
          </a:p>
          <a:p>
            <a:r>
              <a:rPr lang="es-DO" sz="1200" dirty="0" smtClean="0"/>
              <a:t>Participe</a:t>
            </a:r>
            <a:r>
              <a:rPr lang="es-DO" sz="1200" dirty="0"/>
              <a:t> e</a:t>
            </a:r>
            <a:r>
              <a:rPr lang="es-DO" sz="1200" dirty="0" smtClean="0"/>
              <a:t>n la conferencia del 10 y 11 de noviembre 2016.</a:t>
            </a:r>
            <a:endParaRPr lang="es-ES" sz="1200" dirty="0"/>
          </a:p>
        </p:txBody>
      </p:sp>
      <p:pic>
        <p:nvPicPr>
          <p:cNvPr id="1026" name="Picture 2" descr="http://www.halogensoftware.com/uploads/learn/centers-of-excellence/goal-management/x2-coe-goal-management.png.pagespeed.ic.qz6S7jPW7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4" y="3715940"/>
            <a:ext cx="1632944" cy="16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princeton.edu/%7Eheleny/Qurious/assets/img/use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8" y="1920661"/>
            <a:ext cx="1241645" cy="11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5"/>
          <p:cNvSpPr/>
          <p:nvPr/>
        </p:nvSpPr>
        <p:spPr>
          <a:xfrm>
            <a:off x="247633" y="5430560"/>
            <a:ext cx="1463040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CALIDAD DE LA GESTIÓN </a:t>
            </a:r>
            <a:endParaRPr lang="es-DO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http://www.loop21.net/images/icon_usecase_public-transpo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2" y="3889611"/>
            <a:ext cx="1348921" cy="13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6"/>
          <p:cNvSpPr/>
          <p:nvPr/>
        </p:nvSpPr>
        <p:spPr>
          <a:xfrm>
            <a:off x="1804454" y="5376180"/>
            <a:ext cx="2041926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 VÍAL &amp; URBANISMO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2" name="Picture 8" descr="http://glomae.net/images/kontejnerski-prijevoz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44" y="3983960"/>
            <a:ext cx="1770310" cy="13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6"/>
          <p:cNvSpPr/>
          <p:nvPr/>
        </p:nvSpPr>
        <p:spPr>
          <a:xfrm>
            <a:off x="3913585" y="5163532"/>
            <a:ext cx="1708836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LOGÍSTICA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6"/>
          <p:cNvSpPr/>
          <p:nvPr/>
        </p:nvSpPr>
        <p:spPr>
          <a:xfrm>
            <a:off x="5585191" y="5390551"/>
            <a:ext cx="1952398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CIENCIAS E INNOVACCIÓN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6" name="Picture 12" descr="https://cdn4.iconfinder.com/data/icons/education-training/33/atom-5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07" y="4075914"/>
            <a:ext cx="1308625" cy="13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6"/>
          <p:cNvSpPr/>
          <p:nvPr/>
        </p:nvSpPr>
        <p:spPr>
          <a:xfrm>
            <a:off x="7443077" y="5376126"/>
            <a:ext cx="1727424" cy="676934"/>
          </a:xfrm>
          <a:custGeom>
            <a:avLst/>
            <a:gdLst>
              <a:gd name="connsiteX0" fmla="*/ 0 w 1353868"/>
              <a:gd name="connsiteY0" fmla="*/ 67693 h 676934"/>
              <a:gd name="connsiteX1" fmla="*/ 67693 w 1353868"/>
              <a:gd name="connsiteY1" fmla="*/ 0 h 676934"/>
              <a:gd name="connsiteX2" fmla="*/ 1286175 w 1353868"/>
              <a:gd name="connsiteY2" fmla="*/ 0 h 676934"/>
              <a:gd name="connsiteX3" fmla="*/ 1353868 w 1353868"/>
              <a:gd name="connsiteY3" fmla="*/ 67693 h 676934"/>
              <a:gd name="connsiteX4" fmla="*/ 1353868 w 1353868"/>
              <a:gd name="connsiteY4" fmla="*/ 609241 h 676934"/>
              <a:gd name="connsiteX5" fmla="*/ 1286175 w 1353868"/>
              <a:gd name="connsiteY5" fmla="*/ 676934 h 676934"/>
              <a:gd name="connsiteX6" fmla="*/ 67693 w 1353868"/>
              <a:gd name="connsiteY6" fmla="*/ 676934 h 676934"/>
              <a:gd name="connsiteX7" fmla="*/ 0 w 1353868"/>
              <a:gd name="connsiteY7" fmla="*/ 609241 h 676934"/>
              <a:gd name="connsiteX8" fmla="*/ 0 w 1353868"/>
              <a:gd name="connsiteY8" fmla="*/ 67693 h 67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868" h="676934">
                <a:moveTo>
                  <a:pt x="0" y="67693"/>
                </a:moveTo>
                <a:cubicBezTo>
                  <a:pt x="0" y="30307"/>
                  <a:pt x="30307" y="0"/>
                  <a:pt x="67693" y="0"/>
                </a:cubicBezTo>
                <a:lnTo>
                  <a:pt x="1286175" y="0"/>
                </a:lnTo>
                <a:cubicBezTo>
                  <a:pt x="1323561" y="0"/>
                  <a:pt x="1353868" y="30307"/>
                  <a:pt x="1353868" y="67693"/>
                </a:cubicBezTo>
                <a:lnTo>
                  <a:pt x="1353868" y="609241"/>
                </a:lnTo>
                <a:cubicBezTo>
                  <a:pt x="1353868" y="646627"/>
                  <a:pt x="1323561" y="676934"/>
                  <a:pt x="1286175" y="676934"/>
                </a:cubicBezTo>
                <a:lnTo>
                  <a:pt x="67693" y="676934"/>
                </a:lnTo>
                <a:cubicBezTo>
                  <a:pt x="30307" y="676934"/>
                  <a:pt x="0" y="646627"/>
                  <a:pt x="0" y="609241"/>
                </a:cubicBezTo>
                <a:lnTo>
                  <a:pt x="0" y="676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117" tIns="42687" rIns="54117" bIns="426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POLÍTICAS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PÚBLICAS</a:t>
            </a:r>
            <a:endParaRPr lang="es-D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8" name="Picture 14" descr="http://2014annualgathering.catholiccharitiesusa.org/wp-content/uploads/2014/06/public-policy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23" y="4173066"/>
            <a:ext cx="1757485" cy="11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369376" y="736979"/>
            <a:ext cx="5318396" cy="1446665"/>
          </a:xfrm>
          <a:custGeom>
            <a:avLst/>
            <a:gdLst>
              <a:gd name="connsiteX0" fmla="*/ 0 w 5318396"/>
              <a:gd name="connsiteY0" fmla="*/ 0 h 1186536"/>
              <a:gd name="connsiteX1" fmla="*/ 4725128 w 5318396"/>
              <a:gd name="connsiteY1" fmla="*/ 0 h 1186536"/>
              <a:gd name="connsiteX2" fmla="*/ 5318396 w 5318396"/>
              <a:gd name="connsiteY2" fmla="*/ 593268 h 1186536"/>
              <a:gd name="connsiteX3" fmla="*/ 4725128 w 5318396"/>
              <a:gd name="connsiteY3" fmla="*/ 1186536 h 1186536"/>
              <a:gd name="connsiteX4" fmla="*/ 0 w 5318396"/>
              <a:gd name="connsiteY4" fmla="*/ 1186536 h 1186536"/>
              <a:gd name="connsiteX5" fmla="*/ 0 w 5318396"/>
              <a:gd name="connsiteY5" fmla="*/ 0 h 1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396" h="1186536">
                <a:moveTo>
                  <a:pt x="5318396" y="1186535"/>
                </a:moveTo>
                <a:lnTo>
                  <a:pt x="593268" y="1186535"/>
                </a:lnTo>
                <a:lnTo>
                  <a:pt x="0" y="593268"/>
                </a:lnTo>
                <a:lnTo>
                  <a:pt x="593268" y="1"/>
                </a:lnTo>
                <a:lnTo>
                  <a:pt x="5318396" y="1"/>
                </a:lnTo>
                <a:lnTo>
                  <a:pt x="5318396" y="118653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864" tIns="53341" rIns="99568" bIns="53341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sz="1600" dirty="0" smtClean="0">
                <a:solidFill>
                  <a:schemeClr val="bg1"/>
                </a:solidFill>
              </a:rPr>
              <a:t>Desarrollo de  </a:t>
            </a:r>
            <a:r>
              <a:rPr lang="es-DO" sz="1600" dirty="0">
                <a:solidFill>
                  <a:schemeClr val="bg1"/>
                </a:solidFill>
              </a:rPr>
              <a:t>mecanismos adecuados para </a:t>
            </a:r>
            <a:r>
              <a:rPr lang="es-DO" sz="1600" dirty="0" smtClean="0">
                <a:solidFill>
                  <a:schemeClr val="bg1"/>
                </a:solidFill>
              </a:rPr>
              <a:t>que estudiantes estadounidenses </a:t>
            </a:r>
            <a:r>
              <a:rPr lang="es-DO" sz="1600" dirty="0">
                <a:solidFill>
                  <a:schemeClr val="bg1"/>
                </a:solidFill>
              </a:rPr>
              <a:t>y dominicanos puedan </a:t>
            </a:r>
            <a:r>
              <a:rPr lang="es-DO" sz="1600" dirty="0" smtClean="0">
                <a:solidFill>
                  <a:schemeClr val="bg1"/>
                </a:solidFill>
              </a:rPr>
              <a:t>cursar </a:t>
            </a:r>
            <a:r>
              <a:rPr lang="es-DO" sz="1600" dirty="0">
                <a:solidFill>
                  <a:schemeClr val="bg1"/>
                </a:solidFill>
              </a:rPr>
              <a:t>estudios superiores en universidades de ambos países en programas con una duración no mayor a 2 años</a:t>
            </a:r>
            <a:r>
              <a:rPr lang="es-DO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1139" y="1276027"/>
            <a:ext cx="656475" cy="624770"/>
          </a:xfrm>
          <a:prstGeom prst="ellipse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054701" y="1297580"/>
            <a:ext cx="640592" cy="631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1</a:t>
            </a:r>
            <a:endParaRPr lang="es-DO" sz="36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7553" y="3080910"/>
            <a:ext cx="76877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Identificar </a:t>
            </a: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los programas de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nivel superior en EE.UU que </a:t>
            </a: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coincidan con los intereses estratégicos de RD y que pertenezcan a universidades de los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EEUU </a:t>
            </a: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alineadas con el proyecto La Fuerza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de 100 mil en las Américas</a:t>
            </a:r>
            <a:endParaRPr lang="es-DO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Definir los criterios de selección para identificar a los beneficiarios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Desarrollar las bases para el concurso de selección de beneficiarios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Cuantificar el costo por estudiante para el desarrollo de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estudios </a:t>
            </a: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superiores no mayor a dos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años </a:t>
            </a:r>
            <a:r>
              <a:rPr lang="es-DO" sz="1400" b="1" dirty="0" smtClean="0">
                <a:solidFill>
                  <a:schemeClr val="tx2"/>
                </a:solidFill>
              </a:rPr>
              <a:t>(</a:t>
            </a:r>
            <a:r>
              <a:rPr lang="es-DO" sz="1400" b="1" dirty="0">
                <a:solidFill>
                  <a:schemeClr val="bg2">
                    <a:lumMod val="25000"/>
                  </a:schemeClr>
                </a:solidFill>
              </a:rPr>
              <a:t>técnico, grado asociado, intercambio estudiantil, maestría, programas 2+2, etc.)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Identificar fuentes de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recursos diversas públicas </a:t>
            </a: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y privadas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dirty="0">
                <a:solidFill>
                  <a:schemeClr val="bg2">
                    <a:lumMod val="25000"/>
                  </a:schemeClr>
                </a:solidFill>
              </a:rPr>
              <a:t>Monitoreo a los estudiantes que gozan de este </a:t>
            </a:r>
            <a:r>
              <a:rPr lang="es-DO" sz="1400" dirty="0" smtClean="0">
                <a:solidFill>
                  <a:schemeClr val="bg2">
                    <a:lumMod val="25000"/>
                  </a:schemeClr>
                </a:solidFill>
              </a:rPr>
              <a:t>beneficio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DO" sz="1400" b="1" dirty="0" smtClean="0">
                <a:solidFill>
                  <a:schemeClr val="bg2">
                    <a:lumMod val="25000"/>
                  </a:schemeClr>
                </a:solidFill>
              </a:rPr>
              <a:t>Identificar y vincular  organizaciones públicas y privadas del sector empleador interesados en contratar, para pasantía o empleo, a los estudiantes beneficiarios </a:t>
            </a:r>
            <a:endParaRPr lang="es-DO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-2205139" y="9653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300" dirty="0" err="1" smtClean="0">
                <a:solidFill>
                  <a:schemeClr val="accent5">
                    <a:lumMod val="50000"/>
                  </a:schemeClr>
                </a:solidFill>
              </a:rPr>
              <a:t>Componente</a:t>
            </a:r>
            <a:endParaRPr lang="es-DO" sz="28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5809" y="2487994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2033144" y="2592147"/>
            <a:ext cx="4714557" cy="48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300" dirty="0" smtClean="0">
                <a:solidFill>
                  <a:schemeClr val="bg2">
                    <a:lumMod val="25000"/>
                  </a:schemeClr>
                </a:solidFill>
              </a:rPr>
              <a:t>ACTIVIDADES</a:t>
            </a:r>
            <a:endParaRPr lang="es-DO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369376" y="750627"/>
            <a:ext cx="5318396" cy="1678674"/>
          </a:xfrm>
          <a:custGeom>
            <a:avLst/>
            <a:gdLst>
              <a:gd name="connsiteX0" fmla="*/ 0 w 5318396"/>
              <a:gd name="connsiteY0" fmla="*/ 0 h 1186536"/>
              <a:gd name="connsiteX1" fmla="*/ 4725128 w 5318396"/>
              <a:gd name="connsiteY1" fmla="*/ 0 h 1186536"/>
              <a:gd name="connsiteX2" fmla="*/ 5318396 w 5318396"/>
              <a:gd name="connsiteY2" fmla="*/ 593268 h 1186536"/>
              <a:gd name="connsiteX3" fmla="*/ 4725128 w 5318396"/>
              <a:gd name="connsiteY3" fmla="*/ 1186536 h 1186536"/>
              <a:gd name="connsiteX4" fmla="*/ 0 w 5318396"/>
              <a:gd name="connsiteY4" fmla="*/ 1186536 h 1186536"/>
              <a:gd name="connsiteX5" fmla="*/ 0 w 5318396"/>
              <a:gd name="connsiteY5" fmla="*/ 0 h 1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396" h="1186536">
                <a:moveTo>
                  <a:pt x="5318396" y="1186535"/>
                </a:moveTo>
                <a:lnTo>
                  <a:pt x="593268" y="1186535"/>
                </a:lnTo>
                <a:lnTo>
                  <a:pt x="0" y="593268"/>
                </a:lnTo>
                <a:lnTo>
                  <a:pt x="593268" y="1"/>
                </a:lnTo>
                <a:lnTo>
                  <a:pt x="5318396" y="1"/>
                </a:lnTo>
                <a:lnTo>
                  <a:pt x="5318396" y="1186535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864" tIns="53341" rIns="99568" bIns="53341" numCol="1" spcCol="1270" anchor="ctr" anchorCtr="0">
            <a:noAutofit/>
          </a:bodyPr>
          <a:lstStyle/>
          <a:p>
            <a:pPr lvl="0"/>
            <a:r>
              <a:rPr lang="es-DO" sz="1400" dirty="0">
                <a:solidFill>
                  <a:schemeClr val="bg1"/>
                </a:solidFill>
              </a:rPr>
              <a:t>P</a:t>
            </a:r>
            <a:r>
              <a:rPr lang="es-DO" sz="1400" dirty="0" smtClean="0">
                <a:solidFill>
                  <a:schemeClr val="bg1"/>
                </a:solidFill>
              </a:rPr>
              <a:t>articipación </a:t>
            </a:r>
            <a:r>
              <a:rPr lang="es-DO" sz="1400" dirty="0">
                <a:solidFill>
                  <a:schemeClr val="bg1"/>
                </a:solidFill>
              </a:rPr>
              <a:t>de </a:t>
            </a:r>
            <a:r>
              <a:rPr lang="es-DO" sz="1400" dirty="0" smtClean="0">
                <a:solidFill>
                  <a:schemeClr val="bg1"/>
                </a:solidFill>
              </a:rPr>
              <a:t>estudiantes de EE.UU </a:t>
            </a:r>
            <a:r>
              <a:rPr lang="es-DO" sz="1400" dirty="0">
                <a:solidFill>
                  <a:schemeClr val="bg1"/>
                </a:solidFill>
              </a:rPr>
              <a:t>de nivel de maestría o doctorado en las áreas de ciencias, matemáticas, inglés y pedagogía en universidades dominicanas que imparten las carreras vinculadas a la pedagogía, en períodos no menores a dos semanas y no mayores a ocho </a:t>
            </a:r>
            <a:r>
              <a:rPr lang="es-DO" sz="1400" dirty="0" smtClean="0">
                <a:solidFill>
                  <a:schemeClr val="bg1"/>
                </a:solidFill>
              </a:rPr>
              <a:t>semanas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1139" y="1276027"/>
            <a:ext cx="656475" cy="624770"/>
          </a:xfrm>
          <a:prstGeom prst="ellipse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054701" y="1297580"/>
            <a:ext cx="640592" cy="631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2</a:t>
            </a:r>
            <a:endParaRPr lang="es-DO" sz="36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4458" y="3504091"/>
            <a:ext cx="694136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Realizar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llamado a universidades dominicanas interesadas en recibir y </a:t>
            </a:r>
            <a:r>
              <a:rPr lang="es-DO" sz="1600" dirty="0" err="1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-financiar la asistencia técnica de magísteres o doctorados de universidades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de EE.UU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para fortalecer las carreras vinculadas a la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pedagogía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Identificar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universidades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EE.UU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dispuestas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 co-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financiar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participación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magísteres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doctorados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en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ciencias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matemáticas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inglés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pedagogía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fontAlgn="ctr">
              <a:spcAft>
                <a:spcPts val="1200"/>
              </a:spcAft>
            </a:pP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-2327969" y="9653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spc="300" dirty="0" smtClean="0">
                <a:solidFill>
                  <a:schemeClr val="accent5">
                    <a:lumMod val="50000"/>
                  </a:schemeClr>
                </a:solidFill>
              </a:rPr>
              <a:t>Componente</a:t>
            </a:r>
            <a:endParaRPr lang="es-ES" sz="3200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5809" y="2692713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2033144" y="2958479"/>
            <a:ext cx="4714557" cy="48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300" dirty="0" smtClean="0">
                <a:solidFill>
                  <a:schemeClr val="bg2">
                    <a:lumMod val="25000"/>
                  </a:schemeClr>
                </a:solidFill>
              </a:rPr>
              <a:t>ACTIVIDADES</a:t>
            </a:r>
            <a:endParaRPr lang="es-DO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369376" y="614150"/>
            <a:ext cx="5318396" cy="1937982"/>
          </a:xfrm>
          <a:custGeom>
            <a:avLst/>
            <a:gdLst>
              <a:gd name="connsiteX0" fmla="*/ 0 w 5318396"/>
              <a:gd name="connsiteY0" fmla="*/ 0 h 1186536"/>
              <a:gd name="connsiteX1" fmla="*/ 4725128 w 5318396"/>
              <a:gd name="connsiteY1" fmla="*/ 0 h 1186536"/>
              <a:gd name="connsiteX2" fmla="*/ 5318396 w 5318396"/>
              <a:gd name="connsiteY2" fmla="*/ 593268 h 1186536"/>
              <a:gd name="connsiteX3" fmla="*/ 4725128 w 5318396"/>
              <a:gd name="connsiteY3" fmla="*/ 1186536 h 1186536"/>
              <a:gd name="connsiteX4" fmla="*/ 0 w 5318396"/>
              <a:gd name="connsiteY4" fmla="*/ 1186536 h 1186536"/>
              <a:gd name="connsiteX5" fmla="*/ 0 w 5318396"/>
              <a:gd name="connsiteY5" fmla="*/ 0 h 1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396" h="1186536">
                <a:moveTo>
                  <a:pt x="5318396" y="1186535"/>
                </a:moveTo>
                <a:lnTo>
                  <a:pt x="593268" y="1186535"/>
                </a:lnTo>
                <a:lnTo>
                  <a:pt x="0" y="593268"/>
                </a:lnTo>
                <a:lnTo>
                  <a:pt x="593268" y="1"/>
                </a:lnTo>
                <a:lnTo>
                  <a:pt x="5318396" y="1"/>
                </a:lnTo>
                <a:lnTo>
                  <a:pt x="5318396" y="1186535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864" tIns="53341" rIns="99568" bIns="53341" numCol="1" spcCol="1270" anchor="ctr" anchorCtr="0">
            <a:noAutofit/>
          </a:bodyPr>
          <a:lstStyle/>
          <a:p>
            <a:pPr lvl="0"/>
            <a:r>
              <a:rPr lang="es-DO" sz="1400" dirty="0">
                <a:solidFill>
                  <a:schemeClr val="bg1"/>
                </a:solidFill>
              </a:rPr>
              <a:t>P</a:t>
            </a:r>
            <a:r>
              <a:rPr lang="es-DO" sz="1400" dirty="0" smtClean="0">
                <a:solidFill>
                  <a:schemeClr val="bg1"/>
                </a:solidFill>
              </a:rPr>
              <a:t>rograma </a:t>
            </a:r>
            <a:r>
              <a:rPr lang="es-DO" sz="1400" dirty="0">
                <a:solidFill>
                  <a:schemeClr val="bg1"/>
                </a:solidFill>
              </a:rPr>
              <a:t>de pasantías profesionales para que </a:t>
            </a:r>
            <a:r>
              <a:rPr lang="es-DO" sz="1400" dirty="0" smtClean="0">
                <a:solidFill>
                  <a:schemeClr val="bg1"/>
                </a:solidFill>
              </a:rPr>
              <a:t>estudiantes </a:t>
            </a:r>
            <a:r>
              <a:rPr lang="es-DO" sz="1400" dirty="0">
                <a:solidFill>
                  <a:schemeClr val="bg1"/>
                </a:solidFill>
              </a:rPr>
              <a:t>avanzados a niveles de maestrías, doctorados, post-doctorado y o profesionales norteamericanos desarrollen en períodos de seis meses y menores a un año apoyos técnicos especializados en empresas y universidades en sectores estratégicos de la economía.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1139" y="1276027"/>
            <a:ext cx="656475" cy="624770"/>
          </a:xfrm>
          <a:prstGeom prst="ellipse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054701" y="1297580"/>
            <a:ext cx="640592" cy="6311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3</a:t>
            </a:r>
            <a:endParaRPr lang="es-DO" sz="44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4458" y="3504091"/>
            <a:ext cx="69413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Promover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alianzas universidades-empresas en RD interesadas en </a:t>
            </a:r>
            <a:r>
              <a:rPr lang="es-DO" sz="1600" dirty="0" err="1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-financiar a tiempo parcial la asesoría de estudiantes avanzados en maestrías, doctorados, o post-doctorado.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Identificar universidades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de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Estados Unidos </a:t>
            </a:r>
            <a:r>
              <a:rPr lang="es-DO" sz="1600" dirty="0">
                <a:solidFill>
                  <a:schemeClr val="bg2">
                    <a:lumMod val="25000"/>
                  </a:schemeClr>
                </a:solidFill>
              </a:rPr>
              <a:t>interesadas en colaborar con empresas y universidades dominicanas en las áreas de interés de las empresas y universidades involucradas</a:t>
            </a:r>
            <a:r>
              <a:rPr lang="es-DO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DO" sz="1600" b="1" dirty="0" smtClean="0">
                <a:solidFill>
                  <a:schemeClr val="bg2">
                    <a:lumMod val="25000"/>
                  </a:schemeClr>
                </a:solidFill>
              </a:rPr>
              <a:t>Establecer mecanismos de Transferencia de Conocimiento (clases en universidades, entrenamiento personal en empresas, desarrollo de proyectos en conjunto con estudiantes y trabajadores locales etc.)</a:t>
            </a:r>
            <a:endParaRPr lang="es-DO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fontAlgn="ctr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fontAlgn="ctr">
              <a:spcAft>
                <a:spcPts val="1200"/>
              </a:spcAft>
            </a:pPr>
            <a:endParaRPr lang="es-D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-2368912" y="9653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spc="300" dirty="0">
                <a:solidFill>
                  <a:schemeClr val="accent5">
                    <a:lumMod val="50000"/>
                  </a:schemeClr>
                </a:solidFill>
              </a:rPr>
              <a:t>Componente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5809" y="2692713"/>
            <a:ext cx="45618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2033144" y="2958479"/>
            <a:ext cx="4714557" cy="48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300" dirty="0" smtClean="0">
                <a:solidFill>
                  <a:schemeClr val="bg2">
                    <a:lumMod val="25000"/>
                  </a:schemeClr>
                </a:solidFill>
              </a:rPr>
              <a:t>ACTIVIDADES</a:t>
            </a:r>
            <a:endParaRPr lang="es-DO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</TotalTime>
  <Words>869</Words>
  <Application>Microsoft Office PowerPoint</Application>
  <PresentationFormat>Presentación en pantalla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Presentación de PowerPoint</vt:lpstr>
      <vt:lpstr>Taller de Conexiones</vt:lpstr>
      <vt:lpstr>Presentación de PowerPoint</vt:lpstr>
      <vt:lpstr>Misión</vt:lpstr>
      <vt:lpstr>OBJETIVO GENERAL</vt:lpstr>
      <vt:lpstr>SECTORES  SELECCIONADOS*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estado de las políticas públicas docentes: en la antesala de las transformaciones</dc:title>
  <dc:creator>Katherine</dc:creator>
  <cp:lastModifiedBy>Oriana Izquierdo</cp:lastModifiedBy>
  <cp:revision>361</cp:revision>
  <dcterms:created xsi:type="dcterms:W3CDTF">2015-02-25T02:48:14Z</dcterms:created>
  <dcterms:modified xsi:type="dcterms:W3CDTF">2016-09-15T17:55:22Z</dcterms:modified>
</cp:coreProperties>
</file>